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0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  <p:sldId id="867" r:id="rId11"/>
    <p:sldId id="868" r:id="rId12"/>
    <p:sldId id="869" r:id="rId13"/>
    <p:sldId id="870" r:id="rId14"/>
    <p:sldId id="871" r:id="rId15"/>
    <p:sldId id="872" r:id="rId16"/>
    <p:sldId id="873" r:id="rId17"/>
    <p:sldId id="874" r:id="rId18"/>
    <p:sldId id="875" r:id="rId19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74" userDrawn="1">
          <p15:clr>
            <a:srgbClr val="A4A3A4"/>
          </p15:clr>
        </p15:guide>
        <p15:guide id="2" pos="384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74"/>
        <p:guide pos="384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99"/>
        <p:guide pos="216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notesMaster" Target="notesMasters/notesMaster1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 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>
            <a:spLocks noChangeArrowheads="1"/>
          </p:cNvSpPr>
          <p:nvPr/>
        </p:nvSpPr>
        <p:spPr bwMode="auto">
          <a:xfrm>
            <a:off x="2926854" y="3501008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get ready for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race,pigs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sometimes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small running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clothes,which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makes them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funnier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Farmers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give their pigs a lot of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 the race to help them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improve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believe pigs can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they work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always try to help their pigs do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every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race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Once,during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race,a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naughty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调皮的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pig dug a hole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挖洞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nose and didn’t finish the race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671185" algn="l"/>
                <a:tab pos="855154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 off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hold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8"/>
          <p:cNvSpPr txBox="1"/>
          <p:nvPr/>
        </p:nvSpPr>
        <p:spPr bwMode="auto">
          <a:xfrm>
            <a:off x="360854" y="4073004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考查动词短语辨析。句意：为了准备比赛，小猪有时会穿上小跑步服，这让它们更有趣。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 off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脱掉；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put on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穿上；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 for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寻找；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hold on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坚持。根据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“pigs sometimes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small running clothes, which makes them funnier”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可知，是穿上衣服让它们更有趣。故选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>
            <a:spLocks noChangeArrowheads="1"/>
          </p:cNvSpPr>
          <p:nvPr/>
        </p:nvSpPr>
        <p:spPr bwMode="auto">
          <a:xfrm>
            <a:off x="2926854" y="3501008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get ready for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race,pigs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sometimes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small running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clothes,which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makes them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funnier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Farmers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give their pigs a lot of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 the race to help them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improve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believe pigs can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they work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always try to help their pigs do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every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race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Once,during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race,a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naughty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调皮的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pig dug a hole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挖洞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nose and didn’t finish the race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671185" algn="l"/>
                <a:tab pos="855154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practice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progress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weight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9"/>
          <p:cNvSpPr txBox="1"/>
          <p:nvPr/>
        </p:nvSpPr>
        <p:spPr bwMode="auto">
          <a:xfrm>
            <a:off x="360854" y="412102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考查名词辨析。句意：农民们在比赛前给猪做了很多练习，以帮助它们进步。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工作；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practice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练习；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progress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进步；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weight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重量。根据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“help them improve”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可知，是做了很多练习。故选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10"/>
          <p:cNvSpPr txBox="1"/>
          <p:nvPr/>
        </p:nvSpPr>
        <p:spPr bwMode="auto">
          <a:xfrm>
            <a:off x="360854" y="3717032"/>
            <a:ext cx="11485848" cy="26689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考查动词辨析。句意：他们相信猪只要努力工作就能成功。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pass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通过；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move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移动；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succeed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成功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arrive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到达。根据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“if they work hard”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可知，只要努力，</a:t>
            </a:r>
            <a:endParaRPr lang="zh-CN" altLang="zh-CN" sz="9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其形容词形式为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successful,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 smtClean="0">
                <a:solidFill>
                  <a:srgbClr val="2ABDF2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成功的</a:t>
            </a:r>
            <a:r>
              <a:rPr lang="en-US" altLang="zh-CN" b="1" dirty="0" smtClean="0">
                <a:solidFill>
                  <a:srgbClr val="2ABDF2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名词形式为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success,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意为</a:t>
            </a:r>
            <a:endParaRPr lang="zh-CN" altLang="zh-CN" b="1" dirty="0" smtClean="0">
              <a:solidFill>
                <a:srgbClr val="2ABDF2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  <a:sym typeface="+mn-ea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       </a:t>
            </a:r>
            <a:r>
              <a:rPr lang="en-US" altLang="zh-CN" b="1" dirty="0" smtClean="0">
                <a:solidFill>
                  <a:srgbClr val="2ABDF2"/>
                </a:solidFill>
                <a:latin typeface="+mn-ea"/>
                <a:cs typeface="Times New Roman" panose="02020603050405020304" pitchFamily="18" charset="0"/>
                <a:sym typeface="+mn-ea"/>
              </a:rPr>
              <a:t>“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成功</a:t>
            </a:r>
            <a:r>
              <a:rPr lang="en-US" altLang="zh-CN" b="1" dirty="0" smtClean="0">
                <a:solidFill>
                  <a:srgbClr val="2ABDF2"/>
                </a:solidFill>
                <a:latin typeface="+mn-ea"/>
                <a:cs typeface="Times New Roman" panose="02020603050405020304" pitchFamily="18" charset="0"/>
                <a:sym typeface="+mn-ea"/>
              </a:rPr>
              <a:t>”</a:t>
            </a:r>
            <a:endParaRPr lang="zh-CN" altLang="zh-CN" sz="900" dirty="0" smtClean="0">
              <a:solidFill>
                <a:srgbClr val="2ABDF2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endParaRPr lang="zh-CN" altLang="zh-CN" sz="900" dirty="0" smtClean="0">
              <a:solidFill>
                <a:srgbClr val="2ABDF2"/>
              </a:solidFill>
              <a:latin typeface="+mn-ea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就能成功。故选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2"/>
          <p:cNvSpPr txBox="1">
            <a:spLocks noChangeArrowheads="1"/>
          </p:cNvSpPr>
          <p:nvPr/>
        </p:nvSpPr>
        <p:spPr bwMode="auto">
          <a:xfrm>
            <a:off x="5846667" y="3066927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921505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get ready for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race,pigs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sometimes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small running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clothes,which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makes them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funnier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Farmers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give their pigs a lot of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 the race to help them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improve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believe pigs can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they work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always try to help their pigs do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every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race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Once,during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race,a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naughty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调皮的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pig dug a hole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挖洞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nose and didn’t finish the race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2790825" algn="l"/>
                <a:tab pos="5671185" algn="l"/>
                <a:tab pos="855154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pass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move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succeed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arrive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箭头左.eps" descr="id:2147487642;FounderCES"/>
          <p:cNvPicPr/>
          <p:nvPr/>
        </p:nvPicPr>
        <p:blipFill>
          <a:blip r:embed="rId1"/>
          <a:stretch>
            <a:fillRect/>
          </a:stretch>
        </p:blipFill>
        <p:spPr>
          <a:xfrm flipH="1">
            <a:off x="1414110" y="4725210"/>
            <a:ext cx="373380" cy="2940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>
            <a:spLocks noChangeArrowheads="1"/>
          </p:cNvSpPr>
          <p:nvPr/>
        </p:nvSpPr>
        <p:spPr bwMode="auto">
          <a:xfrm>
            <a:off x="2926854" y="3501008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get ready for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race,pigs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sometimes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small running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clothes,which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makes them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funnier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Farmers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give their pigs a lot of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 the race to help them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improve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believe pigs can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they work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always try to help their pigs do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every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race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Once,during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race,a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naughty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调皮的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pig dug a hole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挖洞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nose and didn’t finish the race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671185" algn="l"/>
                <a:tab pos="855154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faster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better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louder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higher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1"/>
          <p:cNvSpPr txBox="1"/>
          <p:nvPr/>
        </p:nvSpPr>
        <p:spPr bwMode="auto">
          <a:xfrm>
            <a:off x="360854" y="412102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考查比较级辨析。句意：他们总是试图帮助他们的猪在每场比赛中表现得更好。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faster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更快；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better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更好；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louder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更大声；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higher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“help their pigs do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every race”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可知，是帮助他们的猪在比赛中做得更好。故选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>
            <a:spLocks noChangeArrowheads="1"/>
          </p:cNvSpPr>
          <p:nvPr/>
        </p:nvSpPr>
        <p:spPr bwMode="auto">
          <a:xfrm>
            <a:off x="622598" y="3501008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get ready for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race,pigs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sometimes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small running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clothes,which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makes them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funnier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Farmers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give their pigs a lot of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 the race to help them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improve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believe pigs can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they work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always try to help their pigs do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every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race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Once,during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race,a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naughty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调皮的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pig dug a hole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挖洞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nose and didn’t finish the race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671185" algn="l"/>
                <a:tab pos="855154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2"/>
          <p:cNvSpPr txBox="1"/>
          <p:nvPr/>
        </p:nvSpPr>
        <p:spPr bwMode="auto">
          <a:xfrm>
            <a:off x="360854" y="407707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考查形容词性物主代词辨析。句意：有一次，在一场比赛中，一只顽皮的猪用鼻子挖了一个洞，没有完成比赛。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他们的。根据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 naughty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调皮的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pig”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可知，此处指调皮的小猪用它的鼻子挖洞。故选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2926854" y="2924944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winning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赢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pig is really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not only gets a big prize but also gets a longer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a sports star now and the farmer looks after it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better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prizes make farmers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proud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think joining the race is a great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a fun activity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671185" algn="l"/>
                <a:tab pos="855154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lovely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lucky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funny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noisy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3"/>
          <p:cNvSpPr txBox="1"/>
          <p:nvPr/>
        </p:nvSpPr>
        <p:spPr bwMode="auto">
          <a:xfrm>
            <a:off x="360854" y="35449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考查形容词辨析。句意：获胜的猪真的很幸运。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lovely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可爱的；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lucky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幸运的；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funny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有趣的；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noisy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吵闹的。根据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 not only gets a big prize but also gets a longer life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可知，获胜的猪可以活得更久，是很幸运的。故选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5806121" y="2924944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winning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赢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pig is really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not only gets a big prize but also gets a longer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a sports star now and the farmer looks after it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better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prizes make farmers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proud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think joining the race is a great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a fun activity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671185" algn="l"/>
                <a:tab pos="855154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unless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though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4"/>
          <p:cNvSpPr txBox="1"/>
          <p:nvPr/>
        </p:nvSpPr>
        <p:spPr bwMode="auto">
          <a:xfrm>
            <a:off x="360854" y="3568948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考查词义辨析。句意：这是因为它现在是体育明星，农民把它照顾得更好。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unless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除非；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though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尽管；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also gets a longer life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a sports star now and the farmer looks after it better”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可知，此处是在解释原因，用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连接。故选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8687494" y="2924944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winning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赢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pig is really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not only gets a big prize but also gets a longer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a sports star now and the farmer looks after it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better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prizes make farmers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proud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think joining the race is a great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a fun activity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671185" algn="l"/>
                <a:tab pos="855154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minute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energy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choice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5"/>
          <p:cNvSpPr txBox="1"/>
          <p:nvPr/>
        </p:nvSpPr>
        <p:spPr bwMode="auto">
          <a:xfrm>
            <a:off x="360854" y="3573016"/>
            <a:ext cx="11485848" cy="2861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考查名词辨析。句意：他们认为参加比赛是一个很好的选择。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minute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分钟；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工作；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energy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能量；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choice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选择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“These prizes make farmers proud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9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其动词形式是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choose,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选择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choose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选择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做某事</a:t>
            </a:r>
            <a:endParaRPr lang="zh-CN" altLang="zh-CN" sz="900" dirty="0" smtClean="0">
              <a:solidFill>
                <a:srgbClr val="2ABDF2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可知，他们认为参加比赛是很好的选择。故选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箭头右.eps" descr="id:2147487649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790950" y="4725035"/>
            <a:ext cx="403225" cy="4286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语篇导航-DA.eps" descr="id:214748638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06574" y="2204043"/>
            <a:ext cx="1917070" cy="468115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3865" y="908720"/>
            <a:ext cx="10602683" cy="1080699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06574" y="2204864"/>
            <a:ext cx="113772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sz="2400" dirty="0" smtClean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sz="2400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主要讲述了澳大利亚举办的小猪运动会。</a:t>
            </a:r>
            <a:endParaRPr lang="zh-CN" alt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478582" y="4005064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year,middle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schools in many places have a sports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meeting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take part in different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running,jumping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ball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games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time to show our sports talents and work together as a team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little pigs in Australia have their own sports meeting every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autumn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Each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year,a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sports meeting for little pigs takes place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发生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Australia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farmers from farms and villages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 little pigs to the sports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meeting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Pigs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must be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strong and clever to finish the race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比赛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7812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activities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actions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subjects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60854" y="462507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考查名词辨析。句意：学生参加不同的活动，如跑步、跳跃和球类运动。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activity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活动；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action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行动；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方法；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subject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科目。根据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“like running, jumping and ball games”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可知，是参加不同的活动。故选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2998862" y="3573016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01637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year,middle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schools in many places have a sports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meeting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take part in different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running,jumping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ball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games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time to show our sports talents and work together as a team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little pigs in Australia have their own sports meeting every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autumn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Each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year,a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sports meeting for little pigs takes place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发生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Australia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farmers from farms and villages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 little pigs to the sports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meeting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Pigs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must be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strong and clever to finish the race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比赛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2790825" algn="l"/>
                <a:tab pos="5671185" algn="l"/>
                <a:tab pos="855154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/>
          <p:nvPr/>
        </p:nvSpPr>
        <p:spPr bwMode="auto">
          <a:xfrm>
            <a:off x="360854" y="4149080"/>
            <a:ext cx="11485848" cy="1961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考查词义辨析。句意：澳大利亚的小猪每年秋天也会举行自己的运动会。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但是；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也；同样；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然后；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“middle schools in many places have a sports meeting”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“little pigs in Australia have their own sports meeting every autumn”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可知，此处表示小猪也有自己的运动会。故选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2972984" y="4005064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year,middle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schools in many places have a sports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meeting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take part in different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running,jumping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ball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games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time to show our sports talents and work together as a team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little pigs in Australia have their own sports meeting every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autumn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Each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year,a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sports meeting for little pigs takes place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发生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Australia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farmers from farms and villages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 little pigs to the sports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meeting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Pigs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must be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strong and clever to finish the race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比赛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671185" algn="l"/>
                <a:tab pos="855154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boring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easy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poor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3"/>
          <p:cNvSpPr txBox="1"/>
          <p:nvPr/>
        </p:nvSpPr>
        <p:spPr bwMode="auto">
          <a:xfrm>
            <a:off x="360854" y="458112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考查形容词辨析。句意：每年，澳大利亚都会举办一场有趣的小猪运动会。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boring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令人厌烦的；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有趣的；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easy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容易的；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poor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贫穷的。根据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“sports meeting for little pigs”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可知，小猪的运动会应该是有趣的。故选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8759502" y="4077072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year,middle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schools in many places have a sports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meeting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take part in different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running,jumping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ball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games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time to show our sports talents and work together as a team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little pigs in Australia have their own sports meeting every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autumn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Each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year,a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sports meeting for little pigs takes place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发生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Australia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farmers from farms and villages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 little pigs to the sports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meeting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Pigs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must be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strong and clever to finish the race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比赛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671185" algn="l"/>
                <a:tab pos="855154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cause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/>
          <p:nvPr/>
        </p:nvSpPr>
        <p:spPr bwMode="auto">
          <a:xfrm>
            <a:off x="360854" y="455306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考查动词辨析。句意：来自农场和村庄的养猪户带着他们的小猪参加运动会。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cause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引起；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制作；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带来。根据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“their little pigs to the sports meeting”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可知，是带他们的小猪来参加运动会。故选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478582" y="3573016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01637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year,middle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schools in many places have a sports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meeting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take part in different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running,jumping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ball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games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time to show our sports talents and work together as a team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little pigs in Australia have their own sports meeting every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autumn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Each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year,a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sports meeting for little pigs takes place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发生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Australia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farmers from farms and villages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 little pigs to the sports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meeting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Pigs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must be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strong and clever to finish the race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比赛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2790825" algn="l"/>
                <a:tab pos="5671185" algn="l"/>
                <a:tab pos="855154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very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once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enough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箭头左.eps" descr="id:214748763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519142" y="5682572"/>
            <a:ext cx="373380" cy="294005"/>
          </a:xfrm>
          <a:prstGeom prst="rect">
            <a:avLst/>
          </a:prstGeom>
        </p:spPr>
      </p:pic>
      <p:sp>
        <p:nvSpPr>
          <p:cNvPr id="6" name="内容占位符 5"/>
          <p:cNvSpPr txBox="1"/>
          <p:nvPr/>
        </p:nvSpPr>
        <p:spPr bwMode="auto">
          <a:xfrm>
            <a:off x="360854" y="4077072"/>
            <a:ext cx="11485848" cy="2492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考查词义辨析。句意：小猪必须非常强壮和聪明才能很好地完成比赛。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very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非常；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太；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once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一次；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enough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足够。根据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“finish the race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比赛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可知，小猪应该非常强壮和聪明。其中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表否定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</a:t>
            </a:r>
            <a:endParaRPr lang="zh-CN" altLang="zh-CN" sz="9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</a:t>
            </a:r>
            <a:r>
              <a:rPr lang="en-US" altLang="zh-CN" b="1" dirty="0" smtClean="0">
                <a:solidFill>
                  <a:srgbClr val="2ABDF2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 smtClean="0">
                <a:solidFill>
                  <a:srgbClr val="2ABDF2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太</a:t>
            </a:r>
            <a:r>
              <a:rPr lang="en-US" altLang="zh-CN" b="1" dirty="0" smtClean="0">
                <a:solidFill>
                  <a:srgbClr val="2ABDF2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以至于不能</a:t>
            </a:r>
            <a:r>
              <a:rPr lang="en-US" altLang="zh-CN" b="1" dirty="0" smtClean="0">
                <a:solidFill>
                  <a:srgbClr val="2ABDF2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900" dirty="0" smtClean="0">
              <a:solidFill>
                <a:srgbClr val="2ABDF2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排除；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enough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放形容词后，故排除。故选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478582" y="3573016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sports meeting has different events like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students’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 most popular is the running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race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pigs are round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heavy,and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others are thin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all look cute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big ears and short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legs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run,their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short legs move so fast that it really looks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funny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little pigs can’t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rules,so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stop or even run backward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向后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671185" algn="l"/>
                <a:tab pos="855154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6"/>
          <p:cNvSpPr txBox="1"/>
          <p:nvPr/>
        </p:nvSpPr>
        <p:spPr bwMode="auto">
          <a:xfrm>
            <a:off x="360854" y="412102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考查介词辨析。句意：它们都长着大耳朵和短腿，看起来很可爱。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上面；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通过；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来自。根据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“big ears and short legs”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可知，是有大耳朵和短腿。故选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5859933" y="3501008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sports meeting has different events like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students’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 most popular is the running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race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pigs are round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heavy,and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others are thin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all look cute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big ears and short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legs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run,their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short legs move so fast that it really looks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funny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little pigs can’t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rules,so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stop or even run backward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向后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671185" algn="l"/>
                <a:tab pos="855154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forget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break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follow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7"/>
          <p:cNvSpPr txBox="1"/>
          <p:nvPr/>
        </p:nvSpPr>
        <p:spPr bwMode="auto">
          <a:xfrm>
            <a:off x="360854" y="412102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考查动词辨析。句意：有些小猪不遵守规则，所以它们会停下来，甚至倒退。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forget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忘记；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break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打破；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follow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遵循；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跑。根据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“so they stop or even run backward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向后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可知，有些小猪不遵守规则。故选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8654</Words>
  <Application>WPS 演示</Application>
  <PresentationFormat>自定义</PresentationFormat>
  <Paragraphs>119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7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朗月1382326692</cp:lastModifiedBy>
  <cp:revision>471</cp:revision>
  <dcterms:created xsi:type="dcterms:W3CDTF">2020-11-06T05:24:00Z</dcterms:created>
  <dcterms:modified xsi:type="dcterms:W3CDTF">2025-09-22T02:55:32Z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2052-12.1.0.21541</vt:lpwstr>
  </property>
  <property fmtid="{D5CDD505-2E9C-101B-9397-08002B2CF9AE}" pid="3" name="ICV">
    <vt:lpwstr>C4244C366F834644A9E321CF8A36C219_12</vt:lpwstr>
  </property>
</Properties>
</file>